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47" r:id="rId2"/>
    <p:sldId id="353" r:id="rId3"/>
    <p:sldId id="412" r:id="rId4"/>
    <p:sldId id="413" r:id="rId5"/>
    <p:sldId id="424" r:id="rId6"/>
    <p:sldId id="423" r:id="rId7"/>
    <p:sldId id="450" r:id="rId8"/>
    <p:sldId id="399" r:id="rId9"/>
    <p:sldId id="395" r:id="rId10"/>
    <p:sldId id="352" r:id="rId11"/>
    <p:sldId id="411" r:id="rId12"/>
    <p:sldId id="451" r:id="rId13"/>
    <p:sldId id="421" r:id="rId14"/>
    <p:sldId id="401" r:id="rId15"/>
    <p:sldId id="426" r:id="rId16"/>
    <p:sldId id="361" r:id="rId17"/>
    <p:sldId id="363" r:id="rId18"/>
    <p:sldId id="367" r:id="rId19"/>
    <p:sldId id="418" r:id="rId20"/>
    <p:sldId id="415" r:id="rId21"/>
    <p:sldId id="377" r:id="rId22"/>
    <p:sldId id="393" r:id="rId23"/>
    <p:sldId id="406" r:id="rId24"/>
    <p:sldId id="404" r:id="rId25"/>
    <p:sldId id="417" r:id="rId26"/>
    <p:sldId id="410" r:id="rId27"/>
    <p:sldId id="390" r:id="rId28"/>
    <p:sldId id="391" r:id="rId29"/>
    <p:sldId id="416" r:id="rId30"/>
    <p:sldId id="392" r:id="rId31"/>
    <p:sldId id="427" r:id="rId32"/>
    <p:sldId id="428" r:id="rId3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4"/>
    <p:restoredTop sz="86395"/>
  </p:normalViewPr>
  <p:slideViewPr>
    <p:cSldViewPr snapToObjects="1">
      <p:cViewPr varScale="1">
        <p:scale>
          <a:sx n="105" d="100"/>
          <a:sy n="105" d="100"/>
        </p:scale>
        <p:origin x="16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the rates at each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869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pgBC2lFVGc-d3rRtb7dgAUVW73NAoQJ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delEngineering/SBMLLint" TargetMode="External"/><Relationship Id="rId5" Type="http://schemas.openxmlformats.org/officeDocument/2006/relationships/hyperlink" Target="https://github.com/sys-bio/SBstoat" TargetMode="External"/><Relationship Id="rId4" Type="http://schemas.openxmlformats.org/officeDocument/2006/relationships/hyperlink" Target="https://www.ebi.ac.uk/biomodel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437 / BIOE 537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i="1" dirty="0">
                <a:ea typeface="ＭＳ Ｐゴシック" panose="020B0600070205080204" pitchFamily="34" charset="-128"/>
              </a:rPr>
              <a:t>Computational Systems Biology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Undergrads</a:t>
            </a:r>
          </a:p>
          <a:p>
            <a:pPr lvl="1"/>
            <a:r>
              <a:rPr lang="en-US" dirty="0"/>
              <a:t>45% </a:t>
            </a:r>
            <a:r>
              <a:rPr lang="en-US"/>
              <a:t>Homework (4)</a:t>
            </a:r>
            <a:endParaRPr lang="en-US" dirty="0"/>
          </a:p>
          <a:p>
            <a:pPr lvl="1"/>
            <a:r>
              <a:rPr lang="en-US" dirty="0"/>
              <a:t>25% Midterm</a:t>
            </a:r>
          </a:p>
          <a:p>
            <a:pPr lvl="1"/>
            <a:r>
              <a:rPr lang="en-US" dirty="0"/>
              <a:t>30% Software project</a:t>
            </a:r>
          </a:p>
          <a:p>
            <a:r>
              <a:rPr lang="en-US" dirty="0"/>
              <a:t>Grads</a:t>
            </a:r>
          </a:p>
          <a:p>
            <a:pPr lvl="1"/>
            <a:r>
              <a:rPr lang="en-US" dirty="0"/>
              <a:t>33% Research review</a:t>
            </a:r>
          </a:p>
          <a:p>
            <a:pPr lvl="1"/>
            <a:r>
              <a:rPr lang="en-US" dirty="0"/>
              <a:t>33% Grant proposal</a:t>
            </a:r>
          </a:p>
          <a:p>
            <a:pPr lvl="1"/>
            <a:r>
              <a:rPr lang="en-US" dirty="0"/>
              <a:t>33% Software project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5CA2-370C-B040-AB11-11466DC0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58597-F20D-CF45-88D5-ED8733DD4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folder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 Only you and the instructors have permissions for the folder.</a:t>
            </a:r>
          </a:p>
          <a:p>
            <a:r>
              <a:rPr lang="en-US" dirty="0"/>
              <a:t>Upload your assignment to the </a:t>
            </a:r>
            <a:r>
              <a:rPr lang="en-US"/>
              <a:t>folder before the due date.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A2C5E-E9A3-6E43-8104-B7D25530D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309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19F00E-FE45-0844-83FD-97D4AB5E8705}"/>
              </a:ext>
            </a:extLst>
          </p:cNvPr>
          <p:cNvSpPr/>
          <p:nvPr/>
        </p:nvSpPr>
        <p:spPr>
          <a:xfrm>
            <a:off x="2273836" y="914400"/>
            <a:ext cx="4812764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CFC9-966B-5E4E-AF92-86F9BF1D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2DB4-4D60-7942-93A0-2092A040D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4F8AA5-D66B-484B-96E6-4D715A312D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20950" y="1066800"/>
            <a:ext cx="4337050" cy="19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3A0F9-89BB-1341-9900-56709A643C60}"/>
              </a:ext>
            </a:extLst>
          </p:cNvPr>
          <p:cNvSpPr txBox="1"/>
          <p:nvPr/>
        </p:nvSpPr>
        <p:spPr>
          <a:xfrm>
            <a:off x="990600" y="1154668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97D8C-30DF-EF4B-97FD-BC2CA29D0171}"/>
              </a:ext>
            </a:extLst>
          </p:cNvPr>
          <p:cNvSpPr txBox="1"/>
          <p:nvPr/>
        </p:nvSpPr>
        <p:spPr>
          <a:xfrm>
            <a:off x="457200" y="3886200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BIOE </a:t>
            </a:r>
            <a:r>
              <a:rPr lang="en-US" sz="1600" dirty="0"/>
              <a:t>: https://canvas.uw.edu/courses/1218899/pages/</a:t>
            </a:r>
          </a:p>
          <a:p>
            <a:r>
              <a:rPr lang="en-US" sz="1600" dirty="0"/>
              <a:t>498a-slash-599-computational-systems-biology-for-medical-applications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8050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Other packages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5"/>
              </a:rPr>
              <a:t>Sbstoat</a:t>
            </a:r>
            <a:r>
              <a:rPr lang="en-US" sz="2400" b="1" dirty="0"/>
              <a:t> – model fitting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6"/>
              </a:rPr>
              <a:t>SBMLLint</a:t>
            </a:r>
            <a:r>
              <a:rPr lang="en-US" sz="2400" b="1" dirty="0"/>
              <a:t> – static model verification</a:t>
            </a:r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22ED-8037-EA4F-A4D4-89DAB0B8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7307-647C-5C4F-A31F-6D2D647D3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A650A05-0FF4-3F42-85BC-55832FBF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31631"/>
            <a:ext cx="5314950" cy="49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biology of cells (highlights)</a:t>
            </a:r>
          </a:p>
          <a:p>
            <a:r>
              <a:rPr lang="en-US" dirty="0"/>
              <a:t>Enzyme kinetics – a mile high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model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Biochemistry basics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Lecture Notes: canvas</a:t>
            </a:r>
            <a:r>
              <a:rPr lang="en-US" b="1"/>
              <a:t>/home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69393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81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3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98446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9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9939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C76E-23B0-4D44-A400-BE14F6CC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 and Reaction Kinetics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B7B0C-912B-364A-86D4-486920BEC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2050" name="Picture 2" descr="Enzyme kinetics">
            <a:extLst>
              <a:ext uri="{FF2B5EF4-FFF2-40B4-BE49-F238E27FC236}">
                <a16:creationId xmlns:a16="http://schemas.microsoft.com/office/drawing/2014/main" id="{18BF88A3-5632-2C46-A046-74BAE44E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05200"/>
            <a:ext cx="497940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C66E8-C465-2744-BF1C-1ED36C55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371600"/>
            <a:ext cx="3936211" cy="15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A9C9-E239-7743-90FF-DD02A8D0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0A596-A0A7-154A-8619-5AE578F3C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A6C47-AD81-BA43-8F9F-7E1B7CC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15" y="3929094"/>
            <a:ext cx="3886200" cy="2700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E6907-28A0-5E4D-BC79-C27253E818FF}"/>
              </a:ext>
            </a:extLst>
          </p:cNvPr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Competitive Inhibition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98C3A-87C3-ED42-AA22-73A3E128CC17}"/>
              </a:ext>
            </a:extLst>
          </p:cNvPr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Noncompetitive Inhibition</a:t>
            </a:r>
          </a:p>
        </p:txBody>
      </p:sp>
      <p:pic>
        <p:nvPicPr>
          <p:cNvPr id="3090" name="Picture 18" descr="Spring 2013 Lecture 16 &amp; 17">
            <a:extLst>
              <a:ext uri="{FF2B5EF4-FFF2-40B4-BE49-F238E27FC236}">
                <a16:creationId xmlns:a16="http://schemas.microsoft.com/office/drawing/2014/main" id="{5431C9BE-1FED-E14C-BC6C-45A5E5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4110646"/>
            <a:ext cx="2289094" cy="16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nzyme Inhibitors">
            <a:extLst>
              <a:ext uri="{FF2B5EF4-FFF2-40B4-BE49-F238E27FC236}">
                <a16:creationId xmlns:a16="http://schemas.microsoft.com/office/drawing/2014/main" id="{057D76A3-D561-1E4C-BCD4-DF87D090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8" y="2048612"/>
            <a:ext cx="2656431" cy="11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786A8-3C15-F946-89E6-5403B0F45928}"/>
              </a:ext>
            </a:extLst>
          </p:cNvPr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3088" name="Picture 16" descr="Competitive Inhibition (Molecular Biology)">
              <a:extLst>
                <a:ext uri="{FF2B5EF4-FFF2-40B4-BE49-F238E27FC236}">
                  <a16:creationId xmlns:a16="http://schemas.microsoft.com/office/drawing/2014/main" id="{DB3E1B8E-F88A-B247-B5E6-485F0D1FC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980085"/>
              <a:ext cx="4795750" cy="155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306468-A326-4640-BC1D-63FB64291F4F}"/>
                </a:ext>
              </a:extLst>
            </p:cNvPr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97616-E7CD-F147-8127-9CE3286FFC69}"/>
                </a:ext>
              </a:extLst>
            </p:cNvPr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9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0C441-527D-2540-9DC1-4B828B8A1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CE66FF-1977-0A49-8410-42701DEE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4457636" cy="5650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88CC3-7D50-9B41-B7DE-32E6C06AC263}"/>
              </a:ext>
            </a:extLst>
          </p:cNvPr>
          <p:cNvSpPr txBox="1"/>
          <p:nvPr/>
        </p:nvSpPr>
        <p:spPr>
          <a:xfrm>
            <a:off x="5410200" y="4343400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Advances in Enzyme Regulation, 1990.</a:t>
            </a:r>
          </a:p>
        </p:txBody>
      </p:sp>
    </p:spTree>
    <p:extLst>
      <p:ext uri="{BB962C8B-B14F-4D97-AF65-F5344CB8AC3E}">
        <p14:creationId xmlns:p14="http://schemas.microsoft.com/office/powerpoint/2010/main" val="43062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DFB2FAE-B8E9-0246-B8DD-D60CBDCD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12246"/>
            <a:ext cx="3276600" cy="4758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FE77C-DB36-EB49-A52D-4AA39697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sz="2800" dirty="0"/>
              <a:t>Determining the Impact of Enzymes on Metabolites*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6F258-CBB0-5544-929B-736867924E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66BCE0A-4398-A048-ADC3-1BC4410E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22" y="2743200"/>
            <a:ext cx="4440540" cy="3315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0BD09-5608-E34E-8DCA-74A793C3D086}"/>
              </a:ext>
            </a:extLst>
          </p:cNvPr>
          <p:cNvSpPr/>
          <p:nvPr/>
        </p:nvSpPr>
        <p:spPr>
          <a:xfrm>
            <a:off x="381000" y="980182"/>
            <a:ext cx="851306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﻿The aspartate-derived amino-acid pathway from plants is well suited for analyzing the function of the allosteric network of interactions in branched pathways. For this purpose, a detailed kinetic model of the system in the plant model Arabidopsis was constructed on the basis of in vitro kinetic measurements.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36D8F-12F5-A94A-8259-7C4A1F869A63}"/>
              </a:ext>
            </a:extLst>
          </p:cNvPr>
          <p:cNvSpPr txBox="1"/>
          <p:nvPr/>
        </p:nvSpPr>
        <p:spPr>
          <a:xfrm>
            <a:off x="1937362" y="6400800"/>
            <a:ext cx="3954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 err="1"/>
              <a:t>Curien</a:t>
            </a:r>
            <a:r>
              <a:rPr lang="en-US" sz="1400" dirty="0"/>
              <a:t> et al., Molecular Systems Biology, 2009</a:t>
            </a:r>
          </a:p>
        </p:txBody>
      </p:sp>
    </p:spTree>
    <p:extLst>
      <p:ext uri="{BB962C8B-B14F-4D97-AF65-F5344CB8AC3E}">
        <p14:creationId xmlns:p14="http://schemas.microsoft.com/office/powerpoint/2010/main" val="1873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develop this model?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reactions?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kinetics?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parameter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evaluate?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interpret?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334308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essentials of enzyme kinetics</a:t>
            </a:r>
          </a:p>
          <a:p>
            <a:r>
              <a:rPr lang="en-US" dirty="0"/>
              <a:t>Develop skills with building quantitative models of biological systems using enzyme kinetics</a:t>
            </a:r>
          </a:p>
          <a:p>
            <a:r>
              <a:rPr lang="en-US" dirty="0"/>
              <a:t>Skill with using tellurium (and related python packages) to develop reproducible models</a:t>
            </a:r>
          </a:p>
          <a:p>
            <a:pPr lvl="1"/>
            <a:r>
              <a:rPr lang="en-US" dirty="0"/>
              <a:t>Estimate parameters</a:t>
            </a:r>
          </a:p>
          <a:p>
            <a:pPr lvl="1"/>
            <a:r>
              <a:rPr lang="en-US" dirty="0"/>
              <a:t>Estimate parameter uncertainty</a:t>
            </a:r>
          </a:p>
          <a:p>
            <a:pPr lvl="1"/>
            <a:r>
              <a:rPr lang="en-US" dirty="0"/>
              <a:t>Engineering discipline for model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156821</TotalTime>
  <Words>1182</Words>
  <Application>Microsoft Macintosh PowerPoint</Application>
  <PresentationFormat>On-screen Show (4:3)</PresentationFormat>
  <Paragraphs>214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Chalkboard</vt:lpstr>
      <vt:lpstr>Office Theme</vt:lpstr>
      <vt:lpstr>BIOE 437 / BIOE 537  Computational Systems Biology   Lecture 1: Introduction and Biochemistry Basics  </vt:lpstr>
      <vt:lpstr>Agenda</vt:lpstr>
      <vt:lpstr>Why Biomedical Engineering?</vt:lpstr>
      <vt:lpstr>Why Models?</vt:lpstr>
      <vt:lpstr>PowerPoint Presentation</vt:lpstr>
      <vt:lpstr>Determining the Impact of Enzymes on Metabolites*</vt:lpstr>
      <vt:lpstr>Glycolytic Oscillations in Yeast*</vt:lpstr>
      <vt:lpstr>Scientific Goals of Modeling in Biology++</vt:lpstr>
      <vt:lpstr>Course Goals</vt:lpstr>
      <vt:lpstr>Instructors</vt:lpstr>
      <vt:lpstr>Grading</vt:lpstr>
      <vt:lpstr>Submitting Homework</vt:lpstr>
      <vt:lpstr>Resources</vt:lpstr>
      <vt:lpstr>Software</vt:lpstr>
      <vt:lpstr>Syllabus</vt:lpstr>
      <vt:lpstr>Biochemistry Basics</vt:lpstr>
      <vt:lpstr>PowerPoint Presentation</vt:lpstr>
      <vt:lpstr>Prokaryotes (3.5B) vs. Eukaryotes (1.5B)</vt:lpstr>
      <vt:lpstr>The central dogma relates DNA, RNA, and protein*.</vt:lpstr>
      <vt:lpstr>PowerPoint Presentation</vt:lpstr>
      <vt:lpstr>Biochemical Pathway: Collection of Reactions on Biomolecules</vt:lpstr>
      <vt:lpstr>Enzyme Inhibition</vt:lpstr>
      <vt:lpstr>Biological Networks++</vt:lpstr>
      <vt:lpstr>Relationships Between Types of Network++ </vt:lpstr>
      <vt:lpstr>Metabolic Network++</vt:lpstr>
      <vt:lpstr>Detailed Metabolic Network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2294</cp:revision>
  <dcterms:created xsi:type="dcterms:W3CDTF">2008-11-04T22:35:39Z</dcterms:created>
  <dcterms:modified xsi:type="dcterms:W3CDTF">2021-09-07T16:55:46Z</dcterms:modified>
</cp:coreProperties>
</file>